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6"/>
  </p:notesMasterIdLst>
  <p:sldIdLst>
    <p:sldId id="256" r:id="rId2"/>
    <p:sldId id="257" r:id="rId3"/>
    <p:sldId id="35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300" r:id="rId12"/>
    <p:sldId id="265" r:id="rId13"/>
    <p:sldId id="267" r:id="rId14"/>
    <p:sldId id="299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8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303" r:id="rId42"/>
    <p:sldId id="304" r:id="rId43"/>
    <p:sldId id="305" r:id="rId44"/>
    <p:sldId id="306" r:id="rId45"/>
    <p:sldId id="307" r:id="rId46"/>
    <p:sldId id="353" r:id="rId47"/>
    <p:sldId id="350" r:id="rId48"/>
    <p:sldId id="296" r:id="rId49"/>
    <p:sldId id="301" r:id="rId50"/>
    <p:sldId id="302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2" r:id="rId65"/>
    <p:sldId id="323" r:id="rId66"/>
    <p:sldId id="324" r:id="rId67"/>
    <p:sldId id="325" r:id="rId68"/>
    <p:sldId id="326" r:id="rId69"/>
    <p:sldId id="329" r:id="rId70"/>
    <p:sldId id="330" r:id="rId71"/>
    <p:sldId id="332" r:id="rId72"/>
    <p:sldId id="333" r:id="rId73"/>
    <p:sldId id="334" r:id="rId74"/>
    <p:sldId id="335" r:id="rId75"/>
    <p:sldId id="336" r:id="rId76"/>
    <p:sldId id="337" r:id="rId77"/>
    <p:sldId id="338" r:id="rId78"/>
    <p:sldId id="339" r:id="rId79"/>
    <p:sldId id="347" r:id="rId80"/>
    <p:sldId id="348" r:id="rId81"/>
    <p:sldId id="340" r:id="rId82"/>
    <p:sldId id="341" r:id="rId83"/>
    <p:sldId id="342" r:id="rId84"/>
    <p:sldId id="354" r:id="rId85"/>
    <p:sldId id="355" r:id="rId86"/>
    <p:sldId id="343" r:id="rId87"/>
    <p:sldId id="344" r:id="rId88"/>
    <p:sldId id="345" r:id="rId89"/>
    <p:sldId id="346" r:id="rId90"/>
    <p:sldId id="349" r:id="rId91"/>
    <p:sldId id="351" r:id="rId92"/>
    <p:sldId id="356" r:id="rId93"/>
    <p:sldId id="369" r:id="rId94"/>
    <p:sldId id="362" r:id="rId95"/>
    <p:sldId id="367" r:id="rId96"/>
    <p:sldId id="366" r:id="rId97"/>
    <p:sldId id="365" r:id="rId98"/>
    <p:sldId id="364" r:id="rId99"/>
    <p:sldId id="363" r:id="rId100"/>
    <p:sldId id="361" r:id="rId101"/>
    <p:sldId id="383" r:id="rId102"/>
    <p:sldId id="370" r:id="rId103"/>
    <p:sldId id="373" r:id="rId104"/>
    <p:sldId id="374" r:id="rId105"/>
    <p:sldId id="375" r:id="rId106"/>
    <p:sldId id="376" r:id="rId107"/>
    <p:sldId id="377" r:id="rId108"/>
    <p:sldId id="378" r:id="rId109"/>
    <p:sldId id="379" r:id="rId110"/>
    <p:sldId id="380" r:id="rId111"/>
    <p:sldId id="382" r:id="rId112"/>
    <p:sldId id="384" r:id="rId113"/>
    <p:sldId id="381" r:id="rId114"/>
    <p:sldId id="385" r:id="rId1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99" autoAdjust="0"/>
    <p:restoredTop sz="94660"/>
  </p:normalViewPr>
  <p:slideViewPr>
    <p:cSldViewPr snapToGrid="0">
      <p:cViewPr varScale="1">
        <p:scale>
          <a:sx n="88" d="100"/>
          <a:sy n="88" d="100"/>
        </p:scale>
        <p:origin x="108" y="3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presProps" Target="pres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E88086-21DC-45AE-81A0-81E165C22177}" type="datetimeFigureOut">
              <a:rPr lang="en-US" smtClean="0"/>
              <a:t>5/23/2014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D53052-5513-45B8-A673-CA4D5498D3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478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Repeat for additional keys</a:t>
            </a:r>
          </a:p>
        </p:txBody>
      </p:sp>
      <p:sp>
        <p:nvSpPr>
          <p:cNvPr id="419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75D4EAF-11F2-49E9-8735-1A7867286DFF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23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0573638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use performance editor to set</a:t>
            </a:r>
            <a:r>
              <a:rPr lang="en-US" altLang="en-US" baseline="0" dirty="0" smtClean="0"/>
              <a:t> up the performance (will be integrated into </a:t>
            </a:r>
            <a:r>
              <a:rPr lang="en-US" altLang="en-US" baseline="0" dirty="0" err="1" smtClean="0"/>
              <a:t>cinematics</a:t>
            </a:r>
            <a:r>
              <a:rPr lang="en-US" altLang="en-US" baseline="0" dirty="0" smtClean="0"/>
              <a:t> editor next project)</a:t>
            </a:r>
            <a:endParaRPr lang="en-US" altLang="en-US" dirty="0" smtClean="0"/>
          </a:p>
        </p:txBody>
      </p:sp>
      <p:sp>
        <p:nvSpPr>
          <p:cNvPr id="3482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980126A4-D354-4E13-A5FA-544E91A2EB60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32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5611633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3d</a:t>
            </a:r>
            <a:r>
              <a:rPr lang="en-US" altLang="en-US" baseline="0" dirty="0" smtClean="0"/>
              <a:t> view</a:t>
            </a:r>
            <a:endParaRPr lang="en-US" altLang="en-US" dirty="0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EFFBFB-EABA-4EEE-937B-1542F7388EA9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33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5183872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clips</a:t>
            </a:r>
            <a:r>
              <a:rPr lang="en-US" altLang="en-US" baseline="0" dirty="0" smtClean="0"/>
              <a:t> in the performance set</a:t>
            </a:r>
            <a:endParaRPr lang="en-US" altLang="en-US" dirty="0" smtClean="0"/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EFFBFB-EABA-4EEE-937B-1542F7388EA9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34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8244463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animation palette (expressions + gestures)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EFFBFB-EABA-4EEE-937B-1542F7388EA9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35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2345308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phoneme -&gt; </a:t>
            </a:r>
            <a:r>
              <a:rPr lang="en-US" altLang="en-US" dirty="0" err="1" smtClean="0"/>
              <a:t>viseme</a:t>
            </a:r>
            <a:r>
              <a:rPr lang="en-US" altLang="en-US" dirty="0" smtClean="0"/>
              <a:t> map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EFFBFB-EABA-4EEE-937B-1542F7388EA9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36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7608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584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timeline</a:t>
            </a:r>
          </a:p>
        </p:txBody>
      </p:sp>
      <p:sp>
        <p:nvSpPr>
          <p:cNvPr id="3584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F5EFFBFB-EABA-4EEE-937B-1542F7388EA9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37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40529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phonemes (automatically generated)</a:t>
            </a:r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A4E4A98-BD6E-46C1-9E64-5318435E9BC6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38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487114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789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expressions</a:t>
            </a:r>
          </a:p>
        </p:txBody>
      </p:sp>
      <p:sp>
        <p:nvSpPr>
          <p:cNvPr id="378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DF1B9BF5-8A39-4C45-965B-BFBA507B19A5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39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4309296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gestures</a:t>
            </a:r>
          </a:p>
        </p:txBody>
      </p:sp>
      <p:sp>
        <p:nvSpPr>
          <p:cNvPr id="3891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3E13403B-C4DB-48F7-8CCD-309EEB51297A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40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466477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here’s the new </a:t>
            </a:r>
            <a:r>
              <a:rPr lang="en-US" altLang="en-US" dirty="0" err="1" smtClean="0"/>
              <a:t>cinematics</a:t>
            </a:r>
            <a:r>
              <a:rPr lang="en-US" altLang="en-US" dirty="0" smtClean="0"/>
              <a:t> editor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24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749700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game view (it *is* the game</a:t>
            </a:r>
            <a:r>
              <a:rPr lang="en-US" altLang="en-US" baseline="0" dirty="0" smtClean="0"/>
              <a:t> – running all update code)</a:t>
            </a:r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25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207060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the outliner – similar to the scene editor – shows everything in the cinematic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26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6127927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sound panel (shows all sound banks and sound events) – search / create favorites / audition events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27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10174105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properties panel (for currently selected thing)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28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0946586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timeline and playback </a:t>
            </a:r>
            <a:r>
              <a:rPr lang="en-US" altLang="en-US" dirty="0" err="1" smtClean="0"/>
              <a:t>controll</a:t>
            </a:r>
            <a:endParaRPr lang="en-US" altLang="en-US" dirty="0" smtClean="0"/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29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238788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shots list (can be edited and rearranged)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30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6910539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765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dirty="0" smtClean="0"/>
              <a:t>tracks list</a:t>
            </a:r>
          </a:p>
        </p:txBody>
      </p:sp>
      <p:sp>
        <p:nvSpPr>
          <p:cNvPr id="276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</a:pPr>
            <a:fld id="{B7ECB5D7-F792-400B-81AF-01793F79835D}" type="slidenum">
              <a:rPr lang="en-US" altLang="en-US" sz="1300" smtClean="0"/>
              <a:pPr eaLnBrk="1" hangingPunct="1">
                <a:spcBef>
                  <a:spcPct val="0"/>
                </a:spcBef>
              </a:pPr>
              <a:t>31</a:t>
            </a:fld>
            <a:endParaRPr lang="en-US" altLang="en-US" sz="1300" smtClean="0"/>
          </a:p>
        </p:txBody>
      </p:sp>
    </p:spTree>
    <p:extLst>
      <p:ext uri="{BB962C8B-B14F-4D97-AF65-F5344CB8AC3E}">
        <p14:creationId xmlns:p14="http://schemas.microsoft.com/office/powerpoint/2010/main" val="3716515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5/23/2014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(console) games in the browser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Mike Acton (Insomniac Games)</a:t>
            </a:r>
          </a:p>
          <a:p>
            <a:r>
              <a:rPr lang="en-US" dirty="0" err="1" smtClean="0"/>
              <a:t>TWItter</a:t>
            </a:r>
            <a:r>
              <a:rPr lang="en-US" dirty="0" smtClean="0"/>
              <a:t> @</a:t>
            </a:r>
            <a:r>
              <a:rPr lang="en-US" dirty="0" err="1" smtClean="0"/>
              <a:t>mike_acton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528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50" y="1474572"/>
            <a:ext cx="442371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How do we use the browser?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0157082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3321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 (specific)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80383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(Source)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37445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(Widget)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23320" y="2541037"/>
            <a:ext cx="7265440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Control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23319" y="3206621"/>
            <a:ext cx="9868681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Control Group (Manager)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8847" y="404326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ddl.js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0"/>
          </p:cNvCxnSpPr>
          <p:nvPr/>
        </p:nvCxnSpPr>
        <p:spPr>
          <a:xfrm flipH="1" flipV="1">
            <a:off x="2239347" y="945502"/>
            <a:ext cx="1259632" cy="92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25755" y="1259633"/>
            <a:ext cx="486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rules specific to data (constraints)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4652" y="429208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Custom controls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2255164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3321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 (specific)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80383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(Source)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37445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(Widget)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23320" y="2541037"/>
            <a:ext cx="7265440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Control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23319" y="3206621"/>
            <a:ext cx="9868681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Control Group (Manager)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8847" y="404326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ddl.js</a:t>
            </a:r>
            <a:endParaRPr lang="en-US" dirty="0"/>
          </a:p>
        </p:txBody>
      </p:sp>
      <p:cxnSp>
        <p:nvCxnSpPr>
          <p:cNvPr id="13" name="Straight Arrow Connector 12"/>
          <p:cNvCxnSpPr>
            <a:stCxn id="4" idx="0"/>
          </p:cNvCxnSpPr>
          <p:nvPr/>
        </p:nvCxnSpPr>
        <p:spPr>
          <a:xfrm flipH="1" flipV="1">
            <a:off x="2239347" y="945502"/>
            <a:ext cx="1259632" cy="92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125755" y="1259633"/>
            <a:ext cx="486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rules specific to data (constraints)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4652" y="429208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Custom controls</a:t>
            </a:r>
            <a:endParaRPr lang="en-US" sz="4000" dirty="0"/>
          </a:p>
        </p:txBody>
      </p:sp>
      <p:sp>
        <p:nvSpPr>
          <p:cNvPr id="16" name="Rectangle 15"/>
          <p:cNvSpPr/>
          <p:nvPr/>
        </p:nvSpPr>
        <p:spPr>
          <a:xfrm>
            <a:off x="517848" y="4699518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Node.js</a:t>
            </a:r>
            <a:endParaRPr lang="en-US" dirty="0"/>
          </a:p>
        </p:txBody>
      </p:sp>
      <p:cxnSp>
        <p:nvCxnSpPr>
          <p:cNvPr id="17" name="Straight Arrow Connector 16"/>
          <p:cNvCxnSpPr>
            <a:endCxn id="4" idx="1"/>
          </p:cNvCxnSpPr>
          <p:nvPr/>
        </p:nvCxnSpPr>
        <p:spPr>
          <a:xfrm flipV="1">
            <a:off x="1356048" y="2146041"/>
            <a:ext cx="967273" cy="253170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90615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101" y="1642523"/>
            <a:ext cx="12218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UI (</a:t>
            </a:r>
            <a:r>
              <a:rPr lang="en-US" sz="7200" dirty="0" err="1" smtClean="0"/>
              <a:t>javascript</a:t>
            </a:r>
            <a:r>
              <a:rPr lang="en-US" sz="7200" dirty="0" smtClean="0"/>
              <a:t>) guidelines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7228114" y="2920481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Editing DOM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2212616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Minimize editing DOM!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79498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Minimize editing DOM!</a:t>
            </a:r>
          </a:p>
          <a:p>
            <a:r>
              <a:rPr lang="en-US" dirty="0" smtClean="0"/>
              <a:t>Group DOM edits into </a:t>
            </a:r>
            <a:r>
              <a:rPr lang="en-US" dirty="0" err="1" smtClean="0"/>
              <a:t>AnimationFrame</a:t>
            </a:r>
            <a:r>
              <a:rPr lang="en-US" dirty="0" smtClean="0"/>
              <a:t> callback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81665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Minimize editing DOM!</a:t>
            </a:r>
          </a:p>
          <a:p>
            <a:r>
              <a:rPr lang="en-US" dirty="0" smtClean="0"/>
              <a:t>Group DOM edits into </a:t>
            </a:r>
            <a:r>
              <a:rPr lang="en-US" dirty="0" err="1" smtClean="0"/>
              <a:t>AnimationFrame</a:t>
            </a:r>
            <a:r>
              <a:rPr lang="en-US" dirty="0" smtClean="0"/>
              <a:t> callback</a:t>
            </a:r>
          </a:p>
          <a:p>
            <a:r>
              <a:rPr lang="en-US" dirty="0" smtClean="0"/>
              <a:t>Minimize </a:t>
            </a:r>
            <a:r>
              <a:rPr lang="en-US" dirty="0" err="1" smtClean="0"/>
              <a:t>jquery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483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Minimize editing DOM!</a:t>
            </a:r>
          </a:p>
          <a:p>
            <a:r>
              <a:rPr lang="en-US" dirty="0" smtClean="0"/>
              <a:t>Group DOM edits into </a:t>
            </a:r>
            <a:r>
              <a:rPr lang="en-US" dirty="0" err="1" smtClean="0"/>
              <a:t>AnimationFrame</a:t>
            </a:r>
            <a:r>
              <a:rPr lang="en-US" dirty="0" smtClean="0"/>
              <a:t> callback</a:t>
            </a:r>
          </a:p>
          <a:p>
            <a:r>
              <a:rPr lang="en-US" dirty="0" smtClean="0"/>
              <a:t>Minimize </a:t>
            </a:r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/>
              <a:t>jQuery accesses the DOM all the </a:t>
            </a:r>
            <a:r>
              <a:rPr lang="en-US" dirty="0" smtClean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5331164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Minimize editing DOM!</a:t>
            </a:r>
          </a:p>
          <a:p>
            <a:r>
              <a:rPr lang="en-US" dirty="0" smtClean="0"/>
              <a:t>Group DOM edits into </a:t>
            </a:r>
            <a:r>
              <a:rPr lang="en-US" dirty="0" err="1" smtClean="0"/>
              <a:t>AnimationFrame</a:t>
            </a:r>
            <a:r>
              <a:rPr lang="en-US" dirty="0" smtClean="0"/>
              <a:t> callback</a:t>
            </a:r>
          </a:p>
          <a:p>
            <a:r>
              <a:rPr lang="en-US" dirty="0" smtClean="0"/>
              <a:t>Minimize </a:t>
            </a:r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/>
              <a:t>jQuery accesses the DOM all the time</a:t>
            </a:r>
          </a:p>
          <a:p>
            <a:pPr lvl="1"/>
            <a:r>
              <a:rPr lang="en-US" dirty="0"/>
              <a:t>Store selector results if you must use a selector</a:t>
            </a:r>
          </a:p>
          <a:p>
            <a:pPr marL="457200" lvl="1" indent="0">
              <a:buNone/>
            </a:pP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2131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Minimize editing DOM!</a:t>
            </a:r>
          </a:p>
          <a:p>
            <a:r>
              <a:rPr lang="en-US" dirty="0" smtClean="0"/>
              <a:t>Group DOM edits into </a:t>
            </a:r>
            <a:r>
              <a:rPr lang="en-US" dirty="0" err="1" smtClean="0"/>
              <a:t>AnimationFrame</a:t>
            </a:r>
            <a:r>
              <a:rPr lang="en-US" dirty="0" smtClean="0"/>
              <a:t> callback</a:t>
            </a:r>
          </a:p>
          <a:p>
            <a:r>
              <a:rPr lang="en-US" dirty="0" smtClean="0"/>
              <a:t>Minimize </a:t>
            </a:r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/>
              <a:t>jQuery accesses the DOM all the time</a:t>
            </a:r>
          </a:p>
          <a:p>
            <a:pPr lvl="1"/>
            <a:r>
              <a:rPr lang="en-US" dirty="0"/>
              <a:t>Store selector results if you must use a selector</a:t>
            </a:r>
          </a:p>
          <a:p>
            <a:r>
              <a:rPr lang="en-US" dirty="0" smtClean="0"/>
              <a:t>Minimize angular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1746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Editing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#1 Minimize editing DOM!</a:t>
            </a:r>
          </a:p>
          <a:p>
            <a:r>
              <a:rPr lang="en-US" dirty="0" smtClean="0"/>
              <a:t>Group DOM edits into </a:t>
            </a:r>
            <a:r>
              <a:rPr lang="en-US" dirty="0" err="1" smtClean="0"/>
              <a:t>AnimationFrame</a:t>
            </a:r>
            <a:r>
              <a:rPr lang="en-US" dirty="0" smtClean="0"/>
              <a:t> callback</a:t>
            </a:r>
          </a:p>
          <a:p>
            <a:r>
              <a:rPr lang="en-US" dirty="0" smtClean="0"/>
              <a:t>Minimize </a:t>
            </a:r>
            <a:r>
              <a:rPr lang="en-US" dirty="0" err="1" smtClean="0"/>
              <a:t>jquery</a:t>
            </a:r>
            <a:endParaRPr lang="en-US" dirty="0" smtClean="0"/>
          </a:p>
          <a:p>
            <a:pPr lvl="1"/>
            <a:r>
              <a:rPr lang="en-US" dirty="0"/>
              <a:t>jQuery accesses the DOM all the time</a:t>
            </a:r>
          </a:p>
          <a:p>
            <a:pPr lvl="1"/>
            <a:r>
              <a:rPr lang="en-US" dirty="0"/>
              <a:t>Store selector results if you must use a selector</a:t>
            </a:r>
          </a:p>
          <a:p>
            <a:r>
              <a:rPr lang="en-US" dirty="0" smtClean="0"/>
              <a:t>Minimize angular</a:t>
            </a:r>
          </a:p>
          <a:p>
            <a:pPr lvl="1"/>
            <a:r>
              <a:rPr lang="en-US" dirty="0"/>
              <a:t>When does it create the DOM?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03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i1.wp.com/www.itshouldjustworktm.com/wp-content/uploads/2012/04/WorldEditor.jp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17" y="184765"/>
            <a:ext cx="11456547" cy="6439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321144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101" y="1642523"/>
            <a:ext cx="12218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FAQ#3</a:t>
            </a:r>
          </a:p>
          <a:p>
            <a:r>
              <a:rPr lang="en-US" sz="7200" dirty="0" smtClean="0"/>
              <a:t>Control Libraries?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2919789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101" y="1642523"/>
            <a:ext cx="12218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UI (</a:t>
            </a:r>
            <a:r>
              <a:rPr lang="en-US" sz="7200" dirty="0" err="1" smtClean="0"/>
              <a:t>javascript</a:t>
            </a:r>
            <a:r>
              <a:rPr lang="en-US" sz="7200" dirty="0" smtClean="0"/>
              <a:t>) guidelines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7228114" y="2920481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Complexity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3426244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101" y="1642523"/>
            <a:ext cx="12218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UI Complexity / Cost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7228114" y="3881534"/>
            <a:ext cx="49638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Don’t underestimate</a:t>
            </a:r>
          </a:p>
          <a:p>
            <a:r>
              <a:rPr lang="en-US" sz="4000" dirty="0" smtClean="0"/>
              <a:t>it!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3764823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50" y="1474572"/>
            <a:ext cx="6965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2010…2014+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4879795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50" y="1474572"/>
            <a:ext cx="69650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Q&amp;A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1267253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304" cy="740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69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304" cy="74055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638270" cy="10214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38270" y="0"/>
            <a:ext cx="2553730" cy="7315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1021492"/>
            <a:ext cx="9605966" cy="62360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264" y="1573427"/>
            <a:ext cx="76529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Chrome only</a:t>
            </a:r>
          </a:p>
          <a:p>
            <a:r>
              <a:rPr lang="en-US" sz="4400" dirty="0" smtClean="0"/>
              <a:t>--harmony (</a:t>
            </a:r>
            <a:r>
              <a:rPr lang="en-US" sz="4400" dirty="0" err="1" smtClean="0"/>
              <a:t>ECMAScript</a:t>
            </a:r>
            <a:r>
              <a:rPr lang="en-US" sz="4400" dirty="0" smtClean="0"/>
              <a:t> 6)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459597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224304" cy="7405595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0" y="0"/>
            <a:ext cx="9638270" cy="1021492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638270" y="0"/>
            <a:ext cx="2553730" cy="731520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" y="1021492"/>
            <a:ext cx="9605966" cy="6236043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7264" y="1573427"/>
            <a:ext cx="765295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Chrome only</a:t>
            </a:r>
          </a:p>
          <a:p>
            <a:r>
              <a:rPr lang="en-US" sz="4400" dirty="0" smtClean="0"/>
              <a:t>--harmony (</a:t>
            </a:r>
            <a:r>
              <a:rPr lang="en-US" sz="4400" dirty="0" err="1" smtClean="0"/>
              <a:t>ECMAScript</a:t>
            </a:r>
            <a:r>
              <a:rPr lang="en-US" sz="4400" dirty="0" smtClean="0"/>
              <a:t> 6)</a:t>
            </a:r>
            <a:endParaRPr lang="en-US" sz="4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679" y="3818133"/>
            <a:ext cx="6706536" cy="213389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503526" y="4139513"/>
            <a:ext cx="11024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/>
              <a:t>:(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71992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56784" y="5719665"/>
            <a:ext cx="2528596" cy="9237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3435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56784" y="5719665"/>
            <a:ext cx="2528596" cy="9237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7073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7000" b="-2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56784" y="5719665"/>
            <a:ext cx="2528596" cy="9237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Anim</a:t>
            </a:r>
            <a:r>
              <a:rPr lang="en-US" dirty="0" smtClean="0"/>
              <a:t> Driver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3716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6784" y="5719665"/>
            <a:ext cx="2528596" cy="9237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Build Monitor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29853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6784" y="5719665"/>
            <a:ext cx="2528596" cy="9237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Particle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745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1919" y="3530170"/>
            <a:ext cx="9153525" cy="32575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72" y="158321"/>
            <a:ext cx="91821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42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6784" y="5719665"/>
            <a:ext cx="2528596" cy="9237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Material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11420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9000" b="-1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6784" y="5719665"/>
            <a:ext cx="2528596" cy="9237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Script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89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456784" y="5719665"/>
            <a:ext cx="2528596" cy="9237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Run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6450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 dirty="0" smtClean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674" y="452718"/>
            <a:ext cx="9116008" cy="6837007"/>
          </a:xfrm>
        </p:spPr>
      </p:pic>
      <p:sp>
        <p:nvSpPr>
          <p:cNvPr id="4" name="Rectangle 3"/>
          <p:cNvSpPr/>
          <p:nvPr/>
        </p:nvSpPr>
        <p:spPr>
          <a:xfrm>
            <a:off x="6456784" y="5719665"/>
            <a:ext cx="2528596" cy="9237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Curve Editor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276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66" y="2200041"/>
            <a:ext cx="7998868" cy="421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46" y="702245"/>
            <a:ext cx="2808525" cy="211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498029" y="56468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mtClean="0"/>
              <a:t>cinematic2</a:t>
            </a:r>
            <a:endParaRPr lang="en-US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07168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>
          <a:xfrm>
            <a:off x="5498029" y="564685"/>
            <a:ext cx="9404723" cy="1400530"/>
          </a:xfrm>
        </p:spPr>
        <p:txBody>
          <a:bodyPr/>
          <a:lstStyle/>
          <a:p>
            <a:r>
              <a:rPr lang="en-US" altLang="en-US" dirty="0" smtClean="0"/>
              <a:t>cinematic2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66" y="2200041"/>
            <a:ext cx="7998868" cy="421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46" y="702245"/>
            <a:ext cx="2808525" cy="211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Rectangle 6"/>
          <p:cNvSpPr>
            <a:spLocks noChangeArrowheads="1"/>
          </p:cNvSpPr>
          <p:nvPr/>
        </p:nvSpPr>
        <p:spPr bwMode="auto">
          <a:xfrm flipV="1">
            <a:off x="1824314" y="702245"/>
            <a:ext cx="2817256" cy="2112274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accent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accent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" name="TextBox 1"/>
          <p:cNvSpPr txBox="1"/>
          <p:nvPr/>
        </p:nvSpPr>
        <p:spPr>
          <a:xfrm>
            <a:off x="5374433" y="1264950"/>
            <a:ext cx="6353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game view (it *is* the game – running all update code)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71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46" y="702245"/>
            <a:ext cx="2808525" cy="211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66" y="2200041"/>
            <a:ext cx="7998868" cy="421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 flipH="1" flipV="1">
            <a:off x="7555390" y="2353659"/>
            <a:ext cx="2540044" cy="1382580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accent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accent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98029" y="56468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mtClean="0"/>
              <a:t>cinematic2</a:t>
            </a:r>
            <a:endParaRPr lang="en-US" alt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374433" y="1264950"/>
            <a:ext cx="5484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the outliner </a:t>
            </a:r>
            <a:r>
              <a:rPr lang="en-US" altLang="en-US" dirty="0" smtClean="0"/>
              <a:t>– shows </a:t>
            </a:r>
            <a:r>
              <a:rPr lang="en-US" altLang="en-US" dirty="0"/>
              <a:t>everything in the cinematic</a:t>
            </a:r>
          </a:p>
        </p:txBody>
      </p:sp>
    </p:spTree>
    <p:extLst>
      <p:ext uri="{BB962C8B-B14F-4D97-AF65-F5344CB8AC3E}">
        <p14:creationId xmlns:p14="http://schemas.microsoft.com/office/powerpoint/2010/main" val="276881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46" y="702245"/>
            <a:ext cx="2808525" cy="211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66" y="2200041"/>
            <a:ext cx="7998868" cy="421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 flipH="1">
            <a:off x="7555390" y="3736239"/>
            <a:ext cx="2540044" cy="1420986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accent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accent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98029" y="56468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mtClean="0"/>
              <a:t>cinematic2</a:t>
            </a:r>
            <a:endParaRPr lang="en-US" alt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374433" y="1264950"/>
            <a:ext cx="6526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sound </a:t>
            </a:r>
            <a:r>
              <a:rPr lang="en-US" altLang="en-US" dirty="0" smtClean="0"/>
              <a:t>panel – </a:t>
            </a:r>
            <a:r>
              <a:rPr lang="en-US" altLang="en-US" dirty="0"/>
              <a:t>search / create favorites / audition events</a:t>
            </a:r>
          </a:p>
        </p:txBody>
      </p:sp>
    </p:spTree>
    <p:extLst>
      <p:ext uri="{BB962C8B-B14F-4D97-AF65-F5344CB8AC3E}">
        <p14:creationId xmlns:p14="http://schemas.microsoft.com/office/powerpoint/2010/main" val="2335133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46" y="702245"/>
            <a:ext cx="2808525" cy="211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66" y="2200041"/>
            <a:ext cx="7998868" cy="421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 flipH="1" flipV="1">
            <a:off x="7555390" y="5157225"/>
            <a:ext cx="2540044" cy="1152150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accent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accent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98029" y="56468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dirty="0" smtClean="0"/>
              <a:t>cinematic2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74433" y="1264950"/>
            <a:ext cx="5243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properties panel (for currently selected thing)</a:t>
            </a:r>
          </a:p>
        </p:txBody>
      </p:sp>
    </p:spTree>
    <p:extLst>
      <p:ext uri="{BB962C8B-B14F-4D97-AF65-F5344CB8AC3E}">
        <p14:creationId xmlns:p14="http://schemas.microsoft.com/office/powerpoint/2010/main" val="3555464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46" y="702245"/>
            <a:ext cx="2808525" cy="211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66" y="2200041"/>
            <a:ext cx="7998868" cy="421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 flipV="1">
            <a:off x="2096566" y="2507280"/>
            <a:ext cx="5343609" cy="268834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accent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accent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98029" y="56468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mtClean="0"/>
              <a:t>cinematic2</a:t>
            </a:r>
            <a:endParaRPr lang="en-US" alt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374433" y="1264950"/>
            <a:ext cx="3558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timeline and playback control</a:t>
            </a:r>
          </a:p>
        </p:txBody>
      </p:sp>
    </p:spTree>
    <p:extLst>
      <p:ext uri="{BB962C8B-B14F-4D97-AF65-F5344CB8AC3E}">
        <p14:creationId xmlns:p14="http://schemas.microsoft.com/office/powerpoint/2010/main" val="1706464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50" y="1474572"/>
            <a:ext cx="44237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Started 2010…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1705050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46" y="702245"/>
            <a:ext cx="2808525" cy="211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66" y="2200041"/>
            <a:ext cx="7998868" cy="421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2096566" y="2776114"/>
            <a:ext cx="5343608" cy="384051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accent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accent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98029" y="56468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mtClean="0"/>
              <a:t>cinematic2</a:t>
            </a:r>
            <a:endParaRPr lang="en-US" alt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374433" y="1264950"/>
            <a:ext cx="47836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shots list (can be edited and rearranged)</a:t>
            </a:r>
          </a:p>
        </p:txBody>
      </p:sp>
    </p:spTree>
    <p:extLst>
      <p:ext uri="{BB962C8B-B14F-4D97-AF65-F5344CB8AC3E}">
        <p14:creationId xmlns:p14="http://schemas.microsoft.com/office/powerpoint/2010/main" val="2361719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046" y="702245"/>
            <a:ext cx="2808525" cy="2112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66" y="2200041"/>
            <a:ext cx="7998868" cy="42128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>
            <a:spLocks noChangeArrowheads="1"/>
          </p:cNvSpPr>
          <p:nvPr/>
        </p:nvSpPr>
        <p:spPr bwMode="auto">
          <a:xfrm flipV="1">
            <a:off x="2096566" y="3160164"/>
            <a:ext cx="5343608" cy="1344176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3200">
                <a:solidFill>
                  <a:schemeClr val="accent1"/>
                </a:solidFill>
                <a:latin typeface="Arial" charset="0"/>
              </a:defRPr>
            </a:lvl1pPr>
            <a:lvl2pPr marL="742950" indent="-285750" eaLnBrk="0" hangingPunct="0">
              <a:defRPr sz="3200">
                <a:solidFill>
                  <a:schemeClr val="accent1"/>
                </a:solidFill>
                <a:latin typeface="Arial" charset="0"/>
              </a:defRPr>
            </a:lvl2pPr>
            <a:lvl3pPr marL="11430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3pPr>
            <a:lvl4pPr marL="16002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4pPr>
            <a:lvl5pPr marL="2057400" indent="-228600" eaLnBrk="0" hangingPunct="0">
              <a:defRPr sz="3200">
                <a:solidFill>
                  <a:schemeClr val="accent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accent1"/>
                </a:solidFill>
                <a:latin typeface="Arial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498029" y="564685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altLang="en-US" smtClean="0"/>
              <a:t>cinematic2</a:t>
            </a:r>
            <a:endParaRPr lang="en-US" alt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5374433" y="1264950"/>
            <a:ext cx="1168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tracks list</a:t>
            </a:r>
          </a:p>
        </p:txBody>
      </p:sp>
    </p:spTree>
    <p:extLst>
      <p:ext uri="{BB962C8B-B14F-4D97-AF65-F5344CB8AC3E}">
        <p14:creationId xmlns:p14="http://schemas.microsoft.com/office/powerpoint/2010/main" val="1192918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performance editor</a:t>
            </a:r>
          </a:p>
        </p:txBody>
      </p:sp>
      <p:pic>
        <p:nvPicPr>
          <p:cNvPr id="1331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277939"/>
            <a:ext cx="8334375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87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performance editor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277939"/>
            <a:ext cx="8334375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3"/>
          <p:cNvSpPr>
            <a:spLocks noChangeArrowheads="1"/>
          </p:cNvSpPr>
          <p:nvPr/>
        </p:nvSpPr>
        <p:spPr bwMode="auto">
          <a:xfrm flipV="1">
            <a:off x="1928813" y="1892799"/>
            <a:ext cx="6548297" cy="1920250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5373" y="783651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3d view</a:t>
            </a:r>
          </a:p>
        </p:txBody>
      </p:sp>
    </p:spTree>
    <p:extLst>
      <p:ext uri="{BB962C8B-B14F-4D97-AF65-F5344CB8AC3E}">
        <p14:creationId xmlns:p14="http://schemas.microsoft.com/office/powerpoint/2010/main" val="5325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performance editor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277939"/>
            <a:ext cx="8334375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8591550" y="4081885"/>
            <a:ext cx="1671638" cy="1152103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5373" y="783651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clips in the performance set</a:t>
            </a:r>
          </a:p>
        </p:txBody>
      </p:sp>
    </p:spTree>
    <p:extLst>
      <p:ext uri="{BB962C8B-B14F-4D97-AF65-F5344CB8AC3E}">
        <p14:creationId xmlns:p14="http://schemas.microsoft.com/office/powerpoint/2010/main" val="426741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performance editor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277939"/>
            <a:ext cx="8334375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3"/>
          <p:cNvSpPr>
            <a:spLocks noChangeArrowheads="1"/>
          </p:cNvSpPr>
          <p:nvPr/>
        </p:nvSpPr>
        <p:spPr bwMode="auto">
          <a:xfrm flipV="1">
            <a:off x="8591550" y="5233989"/>
            <a:ext cx="1671638" cy="1252537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5373" y="783651"/>
            <a:ext cx="4875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animation palette (expressions + gestures)</a:t>
            </a:r>
          </a:p>
        </p:txBody>
      </p:sp>
    </p:spTree>
    <p:extLst>
      <p:ext uri="{BB962C8B-B14F-4D97-AF65-F5344CB8AC3E}">
        <p14:creationId xmlns:p14="http://schemas.microsoft.com/office/powerpoint/2010/main" val="377522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performance editor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277939"/>
            <a:ext cx="8334375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3"/>
          <p:cNvSpPr>
            <a:spLocks noChangeArrowheads="1"/>
          </p:cNvSpPr>
          <p:nvPr/>
        </p:nvSpPr>
        <p:spPr bwMode="auto">
          <a:xfrm flipV="1">
            <a:off x="8591550" y="2891329"/>
            <a:ext cx="1671638" cy="1228961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5373" y="783651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phoneme -&gt; </a:t>
            </a:r>
            <a:r>
              <a:rPr lang="en-US" altLang="en-US" dirty="0" err="1"/>
              <a:t>viseme</a:t>
            </a:r>
            <a:r>
              <a:rPr lang="en-US" altLang="en-US" dirty="0"/>
              <a:t> map</a:t>
            </a:r>
          </a:p>
        </p:txBody>
      </p:sp>
    </p:spTree>
    <p:extLst>
      <p:ext uri="{BB962C8B-B14F-4D97-AF65-F5344CB8AC3E}">
        <p14:creationId xmlns:p14="http://schemas.microsoft.com/office/powerpoint/2010/main" val="2697632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performance editor</a:t>
            </a:r>
          </a:p>
        </p:txBody>
      </p:sp>
      <p:pic>
        <p:nvPicPr>
          <p:cNvPr id="1433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277939"/>
            <a:ext cx="8334375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0" name="Rectangle 3"/>
          <p:cNvSpPr>
            <a:spLocks noChangeArrowheads="1"/>
          </p:cNvSpPr>
          <p:nvPr/>
        </p:nvSpPr>
        <p:spPr bwMode="auto">
          <a:xfrm>
            <a:off x="1928813" y="3813049"/>
            <a:ext cx="6548297" cy="2673476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5373" y="78365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3827808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performance editor</a:t>
            </a:r>
          </a:p>
        </p:txBody>
      </p:sp>
      <p:pic>
        <p:nvPicPr>
          <p:cNvPr id="1536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277939"/>
            <a:ext cx="8334375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4" name="Rectangle 3"/>
          <p:cNvSpPr>
            <a:spLocks noChangeArrowheads="1"/>
          </p:cNvSpPr>
          <p:nvPr/>
        </p:nvSpPr>
        <p:spPr bwMode="auto">
          <a:xfrm flipH="1" flipV="1">
            <a:off x="1928814" y="3967164"/>
            <a:ext cx="6548437" cy="460375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965373" y="783651"/>
            <a:ext cx="4440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phonemes (automatically generated)</a:t>
            </a:r>
          </a:p>
        </p:txBody>
      </p:sp>
    </p:spTree>
    <p:extLst>
      <p:ext uri="{BB962C8B-B14F-4D97-AF65-F5344CB8AC3E}">
        <p14:creationId xmlns:p14="http://schemas.microsoft.com/office/powerpoint/2010/main" val="20043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mtClean="0"/>
              <a:t>performance editor</a:t>
            </a:r>
          </a:p>
        </p:txBody>
      </p:sp>
      <p:pic>
        <p:nvPicPr>
          <p:cNvPr id="1638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277939"/>
            <a:ext cx="8334375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3"/>
          <p:cNvSpPr>
            <a:spLocks noChangeArrowheads="1"/>
          </p:cNvSpPr>
          <p:nvPr/>
        </p:nvSpPr>
        <p:spPr bwMode="auto">
          <a:xfrm flipH="1">
            <a:off x="1928814" y="4427538"/>
            <a:ext cx="6548437" cy="806450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5373" y="783651"/>
            <a:ext cx="1430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expressions</a:t>
            </a:r>
          </a:p>
        </p:txBody>
      </p:sp>
    </p:spTree>
    <p:extLst>
      <p:ext uri="{BB962C8B-B14F-4D97-AF65-F5344CB8AC3E}">
        <p14:creationId xmlns:p14="http://schemas.microsoft.com/office/powerpoint/2010/main" val="3453267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50" y="1474572"/>
            <a:ext cx="4423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Why?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80460114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smtClean="0"/>
              <a:t>performance editor</a:t>
            </a:r>
          </a:p>
        </p:txBody>
      </p:sp>
      <p:pic>
        <p:nvPicPr>
          <p:cNvPr id="1741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814" y="1277939"/>
            <a:ext cx="8334375" cy="5208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2" name="Rectangle 3"/>
          <p:cNvSpPr>
            <a:spLocks noChangeArrowheads="1"/>
          </p:cNvSpPr>
          <p:nvPr/>
        </p:nvSpPr>
        <p:spPr bwMode="auto">
          <a:xfrm flipH="1" flipV="1">
            <a:off x="1928814" y="5233988"/>
            <a:ext cx="6548437" cy="614362"/>
          </a:xfrm>
          <a:prstGeom prst="rect">
            <a:avLst/>
          </a:prstGeom>
          <a:noFill/>
          <a:ln w="3175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solidFill>
                <a:schemeClr val="accent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965373" y="78365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US" dirty="0"/>
              <a:t>gestures</a:t>
            </a:r>
          </a:p>
        </p:txBody>
      </p:sp>
    </p:spTree>
    <p:extLst>
      <p:ext uri="{BB962C8B-B14F-4D97-AF65-F5344CB8AC3E}">
        <p14:creationId xmlns:p14="http://schemas.microsoft.com/office/powerpoint/2010/main" val="3822438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50" y="1474572"/>
            <a:ext cx="45950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What libs do we use?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273333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libs do we use?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(less and less)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62017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libs do we use?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(less and less)</a:t>
            </a:r>
          </a:p>
          <a:p>
            <a:r>
              <a:rPr lang="en-US" dirty="0" smtClean="0"/>
              <a:t>Angular.js (directives good; complexity/obfuscation bad)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12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libs do we use?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(less and less)</a:t>
            </a:r>
          </a:p>
          <a:p>
            <a:r>
              <a:rPr lang="en-US" dirty="0" smtClean="0"/>
              <a:t>Angular.js (directives good; complexity/obfuscation bad)</a:t>
            </a:r>
          </a:p>
          <a:p>
            <a:r>
              <a:rPr lang="en-US" dirty="0" smtClean="0"/>
              <a:t>Q.js (good)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40677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libs do we use?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(less and less)</a:t>
            </a:r>
          </a:p>
          <a:p>
            <a:r>
              <a:rPr lang="en-US" dirty="0" smtClean="0"/>
              <a:t>Angular.js (directives good; complexity/obfuscation bad)</a:t>
            </a:r>
          </a:p>
          <a:p>
            <a:r>
              <a:rPr lang="en-US" dirty="0" smtClean="0"/>
              <a:t>Q.js (good)</a:t>
            </a:r>
          </a:p>
          <a:p>
            <a:r>
              <a:rPr lang="en-US" dirty="0" smtClean="0"/>
              <a:t>Require.js (good)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15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libs do we use?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(less and less)</a:t>
            </a:r>
          </a:p>
          <a:p>
            <a:r>
              <a:rPr lang="en-US" dirty="0" smtClean="0"/>
              <a:t>Angular.js (directives good; complexity/obfuscation bad)</a:t>
            </a:r>
          </a:p>
          <a:p>
            <a:r>
              <a:rPr lang="en-US" dirty="0" smtClean="0"/>
              <a:t>Q.js (good)</a:t>
            </a:r>
          </a:p>
          <a:p>
            <a:r>
              <a:rPr lang="en-US" dirty="0" smtClean="0"/>
              <a:t>Require.js (good)</a:t>
            </a:r>
          </a:p>
          <a:p>
            <a:r>
              <a:rPr lang="en-US" dirty="0" smtClean="0"/>
              <a:t>Bootstrap (OK)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9573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What libs do we use?</a:t>
            </a:r>
            <a:br>
              <a:rPr lang="en-US" sz="44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Jquery</a:t>
            </a:r>
            <a:r>
              <a:rPr lang="en-US" dirty="0" smtClean="0"/>
              <a:t> (less and less)</a:t>
            </a:r>
          </a:p>
          <a:p>
            <a:r>
              <a:rPr lang="en-US" dirty="0" smtClean="0"/>
              <a:t>Angular.js (directives good; complexity/obfuscation bad)</a:t>
            </a:r>
          </a:p>
          <a:p>
            <a:r>
              <a:rPr lang="en-US" dirty="0" smtClean="0"/>
              <a:t>Q.js (good)</a:t>
            </a:r>
          </a:p>
          <a:p>
            <a:r>
              <a:rPr lang="en-US" dirty="0" smtClean="0"/>
              <a:t>Require.js (good)</a:t>
            </a:r>
          </a:p>
          <a:p>
            <a:r>
              <a:rPr lang="en-US" dirty="0" smtClean="0"/>
              <a:t>Bootstrap (OK)</a:t>
            </a:r>
          </a:p>
          <a:p>
            <a:r>
              <a:rPr lang="en-US" dirty="0" err="1" smtClean="0"/>
              <a:t>WebGL</a:t>
            </a:r>
            <a:r>
              <a:rPr lang="en-US" dirty="0" smtClean="0"/>
              <a:t>? (no)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937398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50" y="1474572"/>
            <a:ext cx="45950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How do we put it together?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025504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110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50" y="1474572"/>
            <a:ext cx="4423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Why?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6437869" y="2467231"/>
            <a:ext cx="44237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/>
              <a:t>Native</a:t>
            </a:r>
          </a:p>
          <a:p>
            <a:pPr algn="ctr"/>
            <a:r>
              <a:rPr lang="en-US" sz="7200" dirty="0" smtClean="0"/>
              <a:t>Vs</a:t>
            </a:r>
          </a:p>
          <a:p>
            <a:pPr algn="ctr"/>
            <a:r>
              <a:rPr lang="en-US" sz="7200" dirty="0" smtClean="0"/>
              <a:t>Browser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7098682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542384" y="2024743"/>
            <a:ext cx="3116424" cy="2024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8213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Application (C++) – mongoose server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4062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Application (C++) – mongoose server</a:t>
            </a:r>
          </a:p>
          <a:p>
            <a:r>
              <a:rPr lang="en-US" dirty="0" err="1" smtClean="0"/>
              <a:t>RESTful</a:t>
            </a:r>
            <a:r>
              <a:rPr lang="en-US" dirty="0" smtClean="0"/>
              <a:t> (*</a:t>
            </a:r>
            <a:r>
              <a:rPr lang="en-US" dirty="0" err="1" smtClean="0"/>
              <a:t>ish</a:t>
            </a:r>
            <a:r>
              <a:rPr lang="en-US" dirty="0" smtClean="0"/>
              <a:t>) API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444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Application (C++) – mongoose server</a:t>
            </a:r>
          </a:p>
          <a:p>
            <a:r>
              <a:rPr lang="en-US" dirty="0" err="1" smtClean="0"/>
              <a:t>RESTful</a:t>
            </a:r>
            <a:r>
              <a:rPr lang="en-US" dirty="0" smtClean="0"/>
              <a:t> (*</a:t>
            </a:r>
            <a:r>
              <a:rPr lang="en-US" dirty="0" err="1" smtClean="0"/>
              <a:t>ish</a:t>
            </a:r>
            <a:r>
              <a:rPr lang="en-US" dirty="0" smtClean="0"/>
              <a:t>) API</a:t>
            </a:r>
          </a:p>
          <a:p>
            <a:r>
              <a:rPr lang="en-US" dirty="0" smtClean="0"/>
              <a:t>File I/O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1810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Application (C++) – mongoose server</a:t>
            </a:r>
          </a:p>
          <a:p>
            <a:r>
              <a:rPr lang="en-US" dirty="0" err="1" smtClean="0"/>
              <a:t>RESTful</a:t>
            </a:r>
            <a:r>
              <a:rPr lang="en-US" dirty="0" smtClean="0"/>
              <a:t> (*</a:t>
            </a:r>
            <a:r>
              <a:rPr lang="en-US" dirty="0" err="1" smtClean="0"/>
              <a:t>ish</a:t>
            </a:r>
            <a:r>
              <a:rPr lang="en-US" dirty="0" smtClean="0"/>
              <a:t>) API</a:t>
            </a:r>
          </a:p>
          <a:p>
            <a:r>
              <a:rPr lang="en-US" dirty="0" smtClean="0"/>
              <a:t>File I/O</a:t>
            </a:r>
          </a:p>
          <a:p>
            <a:r>
              <a:rPr lang="en-US" dirty="0" smtClean="0"/>
              <a:t>P4 integration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872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Application (C++) – mongoose server</a:t>
            </a:r>
          </a:p>
          <a:p>
            <a:r>
              <a:rPr lang="en-US" dirty="0" err="1" smtClean="0"/>
              <a:t>RESTful</a:t>
            </a:r>
            <a:r>
              <a:rPr lang="en-US" dirty="0" smtClean="0"/>
              <a:t> (*</a:t>
            </a:r>
            <a:r>
              <a:rPr lang="en-US" dirty="0" err="1" smtClean="0"/>
              <a:t>ish</a:t>
            </a:r>
            <a:r>
              <a:rPr lang="en-US" dirty="0" smtClean="0"/>
              <a:t>) API</a:t>
            </a:r>
          </a:p>
          <a:p>
            <a:r>
              <a:rPr lang="en-US" dirty="0" smtClean="0"/>
              <a:t>File I/O</a:t>
            </a:r>
          </a:p>
          <a:p>
            <a:r>
              <a:rPr lang="en-US" dirty="0" smtClean="0"/>
              <a:t>P4 integration</a:t>
            </a:r>
          </a:p>
          <a:p>
            <a:r>
              <a:rPr lang="en-US" dirty="0" smtClean="0"/>
              <a:t>Session management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12634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Application (C++) – mongoose server</a:t>
            </a:r>
          </a:p>
          <a:p>
            <a:r>
              <a:rPr lang="en-US" dirty="0" err="1" smtClean="0"/>
              <a:t>RESTful</a:t>
            </a:r>
            <a:r>
              <a:rPr lang="en-US" dirty="0" smtClean="0"/>
              <a:t> (*</a:t>
            </a:r>
            <a:r>
              <a:rPr lang="en-US" dirty="0" err="1" smtClean="0"/>
              <a:t>ish</a:t>
            </a:r>
            <a:r>
              <a:rPr lang="en-US" dirty="0" smtClean="0"/>
              <a:t>) API</a:t>
            </a:r>
          </a:p>
          <a:p>
            <a:r>
              <a:rPr lang="en-US" dirty="0" smtClean="0"/>
              <a:t>File I/O</a:t>
            </a:r>
          </a:p>
          <a:p>
            <a:r>
              <a:rPr lang="en-US" dirty="0" smtClean="0"/>
              <a:t>P4 integration</a:t>
            </a:r>
          </a:p>
          <a:p>
            <a:r>
              <a:rPr lang="en-US" dirty="0" smtClean="0"/>
              <a:t>Session management</a:t>
            </a:r>
          </a:p>
          <a:p>
            <a:r>
              <a:rPr lang="en-US" dirty="0" smtClean="0"/>
              <a:t>Undo/Redo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1309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Native Application (C++) – mongoose server</a:t>
            </a:r>
          </a:p>
          <a:p>
            <a:r>
              <a:rPr lang="en-US" dirty="0" err="1" smtClean="0"/>
              <a:t>RESTful</a:t>
            </a:r>
            <a:r>
              <a:rPr lang="en-US" dirty="0" smtClean="0"/>
              <a:t> (*</a:t>
            </a:r>
            <a:r>
              <a:rPr lang="en-US" dirty="0" err="1" smtClean="0"/>
              <a:t>ish</a:t>
            </a:r>
            <a:r>
              <a:rPr lang="en-US" dirty="0" smtClean="0"/>
              <a:t>) API</a:t>
            </a:r>
          </a:p>
          <a:p>
            <a:r>
              <a:rPr lang="en-US" dirty="0" smtClean="0"/>
              <a:t>File I/O</a:t>
            </a:r>
          </a:p>
          <a:p>
            <a:r>
              <a:rPr lang="en-US" dirty="0" smtClean="0"/>
              <a:t>P4 integration</a:t>
            </a:r>
          </a:p>
          <a:p>
            <a:r>
              <a:rPr lang="en-US" dirty="0" smtClean="0"/>
              <a:t>Session management</a:t>
            </a:r>
          </a:p>
          <a:p>
            <a:r>
              <a:rPr lang="en-US" dirty="0" smtClean="0"/>
              <a:t>Undo/Redo</a:t>
            </a:r>
          </a:p>
          <a:p>
            <a:r>
              <a:rPr lang="en-US" dirty="0" smtClean="0"/>
              <a:t>File/Asset save/edit/revert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94410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Native Application (C++) – mongoose server</a:t>
            </a:r>
          </a:p>
          <a:p>
            <a:r>
              <a:rPr lang="en-US" dirty="0" err="1" smtClean="0"/>
              <a:t>RESTful</a:t>
            </a:r>
            <a:r>
              <a:rPr lang="en-US" dirty="0" smtClean="0"/>
              <a:t> (*</a:t>
            </a:r>
            <a:r>
              <a:rPr lang="en-US" dirty="0" err="1" smtClean="0"/>
              <a:t>ish</a:t>
            </a:r>
            <a:r>
              <a:rPr lang="en-US" dirty="0" smtClean="0"/>
              <a:t>) API</a:t>
            </a:r>
          </a:p>
          <a:p>
            <a:r>
              <a:rPr lang="en-US" dirty="0" smtClean="0"/>
              <a:t>File I/O</a:t>
            </a:r>
          </a:p>
          <a:p>
            <a:r>
              <a:rPr lang="en-US" dirty="0" smtClean="0"/>
              <a:t>P4 integration</a:t>
            </a:r>
          </a:p>
          <a:p>
            <a:r>
              <a:rPr lang="en-US" dirty="0" smtClean="0"/>
              <a:t>Session management</a:t>
            </a:r>
          </a:p>
          <a:p>
            <a:r>
              <a:rPr lang="en-US" dirty="0" smtClean="0"/>
              <a:t>Undo/Redo</a:t>
            </a:r>
          </a:p>
          <a:p>
            <a:r>
              <a:rPr lang="en-US" dirty="0" smtClean="0"/>
              <a:t>File/Asset save/edit/revert</a:t>
            </a:r>
          </a:p>
          <a:p>
            <a:r>
              <a:rPr lang="en-US" dirty="0" smtClean="0"/>
              <a:t>System and configuration information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20863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Native Application (C++) – mongoose server</a:t>
            </a:r>
          </a:p>
          <a:p>
            <a:r>
              <a:rPr lang="en-US" dirty="0" err="1" smtClean="0"/>
              <a:t>RESTful</a:t>
            </a:r>
            <a:r>
              <a:rPr lang="en-US" dirty="0" smtClean="0"/>
              <a:t> (*</a:t>
            </a:r>
            <a:r>
              <a:rPr lang="en-US" dirty="0" err="1" smtClean="0"/>
              <a:t>ish</a:t>
            </a:r>
            <a:r>
              <a:rPr lang="en-US" dirty="0" smtClean="0"/>
              <a:t>) API</a:t>
            </a:r>
          </a:p>
          <a:p>
            <a:r>
              <a:rPr lang="en-US" dirty="0" smtClean="0"/>
              <a:t>File I/O</a:t>
            </a:r>
          </a:p>
          <a:p>
            <a:r>
              <a:rPr lang="en-US" dirty="0" smtClean="0"/>
              <a:t>P4 integration</a:t>
            </a:r>
          </a:p>
          <a:p>
            <a:r>
              <a:rPr lang="en-US" dirty="0" smtClean="0"/>
              <a:t>Session management</a:t>
            </a:r>
          </a:p>
          <a:p>
            <a:r>
              <a:rPr lang="en-US" dirty="0" smtClean="0"/>
              <a:t>Undo/Redo</a:t>
            </a:r>
          </a:p>
          <a:p>
            <a:r>
              <a:rPr lang="en-US" dirty="0" smtClean="0"/>
              <a:t>File/Asset save/edit/revert</a:t>
            </a:r>
          </a:p>
          <a:p>
            <a:r>
              <a:rPr lang="en-US" dirty="0" smtClean="0"/>
              <a:t>System and configuration information</a:t>
            </a:r>
          </a:p>
          <a:p>
            <a:r>
              <a:rPr lang="en-US" dirty="0" smtClean="0"/>
              <a:t>Crash proofing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908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50" y="1474572"/>
            <a:ext cx="798246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sz="7200" dirty="0" smtClean="0"/>
              <a:t>Inevitability</a:t>
            </a:r>
          </a:p>
          <a:p>
            <a:pPr marL="1143000" indent="-1143000">
              <a:buAutoNum type="arabicPeriod"/>
            </a:pPr>
            <a:endParaRPr lang="en-US" sz="7200" dirty="0"/>
          </a:p>
          <a:p>
            <a:pPr marL="1143000" indent="-1143000">
              <a:buAutoNum type="arabicPeriod"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1581342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844175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r>
              <a:rPr lang="en-US" sz="4400" dirty="0" smtClean="0"/>
              <a:t> (JSON)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868" y="1458919"/>
            <a:ext cx="7959207" cy="5171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46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r>
              <a:rPr lang="en-US" sz="4400" dirty="0" smtClean="0"/>
              <a:t> (JSON)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0" y="1512463"/>
            <a:ext cx="7426486" cy="483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20402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err="1" smtClean="0"/>
              <a:t>LunaServer</a:t>
            </a:r>
            <a:r>
              <a:rPr lang="en-US" sz="4400" dirty="0" smtClean="0"/>
              <a:t> (JSON)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443" y="1447843"/>
            <a:ext cx="7483153" cy="5164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2678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DDLC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Compiler -&gt; JSON, C++,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72186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DDLC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Compiler -&gt; JSON, C++, etc.</a:t>
            </a:r>
          </a:p>
          <a:p>
            <a:r>
              <a:rPr lang="en-US" dirty="0" smtClean="0"/>
              <a:t>Node.js script (</a:t>
            </a:r>
            <a:r>
              <a:rPr lang="en-US" dirty="0" err="1" smtClean="0"/>
              <a:t>ejs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83384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DDLC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Compiler -&gt; JSON, C++, etc.</a:t>
            </a:r>
          </a:p>
          <a:p>
            <a:r>
              <a:rPr lang="en-US" dirty="0" smtClean="0"/>
              <a:t>Node.js script (</a:t>
            </a:r>
            <a:r>
              <a:rPr lang="en-US" dirty="0" err="1" smtClean="0"/>
              <a:t>ejs</a:t>
            </a:r>
            <a:r>
              <a:rPr lang="en-US" dirty="0" smtClean="0"/>
              <a:t>)</a:t>
            </a:r>
          </a:p>
          <a:p>
            <a:r>
              <a:rPr lang="en-US" dirty="0" smtClean="0"/>
              <a:t>(used to be native application)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28671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DDLC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Compiler -&gt; JSON, C++, etc.</a:t>
            </a:r>
          </a:p>
          <a:p>
            <a:r>
              <a:rPr lang="en-US" dirty="0" smtClean="0"/>
              <a:t>Node.js script (</a:t>
            </a:r>
            <a:r>
              <a:rPr lang="en-US" dirty="0" err="1" smtClean="0"/>
              <a:t>ejs</a:t>
            </a:r>
            <a:r>
              <a:rPr lang="en-US" dirty="0" smtClean="0"/>
              <a:t>)</a:t>
            </a:r>
          </a:p>
          <a:p>
            <a:r>
              <a:rPr lang="en-US" dirty="0" smtClean="0"/>
              <a:t>(used to be native application)</a:t>
            </a:r>
          </a:p>
          <a:p>
            <a:r>
              <a:rPr lang="en-US" dirty="0"/>
              <a:t>d</a:t>
            </a:r>
            <a:r>
              <a:rPr lang="en-US" dirty="0" smtClean="0"/>
              <a:t>dl.js (captures communication to </a:t>
            </a:r>
            <a:r>
              <a:rPr lang="en-US" dirty="0" err="1" smtClean="0"/>
              <a:t>lunaserver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0570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456784" y="5719665"/>
            <a:ext cx="2528596" cy="9237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Vault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39959" y="671804"/>
            <a:ext cx="2118049" cy="545840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595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Delta JSON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0" y="1488621"/>
            <a:ext cx="43148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823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49" y="1474572"/>
            <a:ext cx="1006664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sz="7200" dirty="0" smtClean="0"/>
              <a:t>Inevitability</a:t>
            </a:r>
          </a:p>
          <a:p>
            <a:pPr marL="1143000" indent="-1143000">
              <a:buAutoNum type="arabicPeriod"/>
            </a:pPr>
            <a:r>
              <a:rPr lang="en-US" sz="7200" dirty="0" smtClean="0"/>
              <a:t>UX and UI Research</a:t>
            </a:r>
          </a:p>
          <a:p>
            <a:pPr marL="1143000" indent="-1143000">
              <a:buAutoNum type="arabicPeriod"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6624177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Delta JSON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0" y="1488621"/>
            <a:ext cx="4314825" cy="179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72" y="1488621"/>
            <a:ext cx="3533775" cy="13620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01085" y="1959429"/>
            <a:ext cx="857987" cy="93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040770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Delta JSON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0" y="1488621"/>
            <a:ext cx="4314825" cy="179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72" y="1488621"/>
            <a:ext cx="3533775" cy="1362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50" y="3886599"/>
            <a:ext cx="5305425" cy="22193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01085" y="1959429"/>
            <a:ext cx="857987" cy="93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584719" y="2874588"/>
            <a:ext cx="10399" cy="10120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161426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Delta JSON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260" y="1488621"/>
            <a:ext cx="4314825" cy="17907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072" y="1488621"/>
            <a:ext cx="3533775" cy="1362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5050" y="3886599"/>
            <a:ext cx="5305425" cy="221932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01085" y="1959429"/>
            <a:ext cx="857987" cy="933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584719" y="2874588"/>
            <a:ext cx="10399" cy="101201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111" y="3962796"/>
            <a:ext cx="5257800" cy="2066925"/>
          </a:xfrm>
          <a:prstGeom prst="rect">
            <a:avLst/>
          </a:prstGeom>
        </p:spPr>
      </p:pic>
      <p:sp>
        <p:nvSpPr>
          <p:cNvPr id="10" name="Left Brace 9"/>
          <p:cNvSpPr/>
          <p:nvPr/>
        </p:nvSpPr>
        <p:spPr>
          <a:xfrm>
            <a:off x="290250" y="3787860"/>
            <a:ext cx="392020" cy="2416795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flipH="1">
            <a:off x="11337721" y="3787862"/>
            <a:ext cx="418716" cy="2416795"/>
          </a:xfrm>
          <a:prstGeom prst="leftBrac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726163" y="6005314"/>
            <a:ext cx="3275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/>
              <a:t>(undo/redo)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0310368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456784" y="5719665"/>
            <a:ext cx="2528596" cy="9237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Model Editor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9545216" y="1968759"/>
            <a:ext cx="2646784" cy="317241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0568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7511143" y="4198775"/>
            <a:ext cx="3116424" cy="2024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369559" y="6223518"/>
            <a:ext cx="26164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Data change -&gt; ddl.js</a:t>
            </a:r>
          </a:p>
          <a:p>
            <a:r>
              <a:rPr lang="en-US" dirty="0" smtClean="0"/>
              <a:t>-&gt; delta </a:t>
            </a:r>
            <a:r>
              <a:rPr lang="en-US" dirty="0" err="1" smtClean="0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574076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579707" y="1996751"/>
            <a:ext cx="3116424" cy="2024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137919" y="1483566"/>
            <a:ext cx="4341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/</a:t>
            </a:r>
            <a:r>
              <a:rPr lang="en-US" dirty="0" err="1" smtClean="0"/>
              <a:t>api</a:t>
            </a:r>
            <a:r>
              <a:rPr lang="en-US" dirty="0" smtClean="0"/>
              <a:t>/save/asset/{</a:t>
            </a:r>
            <a:r>
              <a:rPr lang="en-US" dirty="0" err="1" smtClean="0"/>
              <a:t>assetType</a:t>
            </a:r>
            <a:r>
              <a:rPr lang="en-US" dirty="0" smtClean="0"/>
              <a:t>}/{</a:t>
            </a:r>
            <a:r>
              <a:rPr lang="en-US" dirty="0" err="1" smtClean="0"/>
              <a:t>assetId</a:t>
            </a:r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5110786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8294915" y="2024743"/>
            <a:ext cx="3116424" cy="2024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8246690" y="1483566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Current state, undo queue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9691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195943" y="1959429"/>
            <a:ext cx="5859624" cy="2024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426013" y="1371599"/>
            <a:ext cx="29498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Canonical asset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19612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4375859" y="276026"/>
            <a:ext cx="2659224" cy="2024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875091" y="354562"/>
            <a:ext cx="20425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Picks up change</a:t>
            </a:r>
          </a:p>
          <a:p>
            <a:r>
              <a:rPr lang="en-US" dirty="0" smtClean="0"/>
              <a:t>(triggers builder)</a:t>
            </a:r>
          </a:p>
        </p:txBody>
      </p:sp>
    </p:spTree>
    <p:extLst>
      <p:ext uri="{BB962C8B-B14F-4D97-AF65-F5344CB8AC3E}">
        <p14:creationId xmlns:p14="http://schemas.microsoft.com/office/powerpoint/2010/main" val="252050885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485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49" y="1474572"/>
            <a:ext cx="1006664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AutoNum type="arabicPeriod"/>
            </a:pPr>
            <a:r>
              <a:rPr lang="en-US" sz="7200" dirty="0" smtClean="0"/>
              <a:t>Inevitability</a:t>
            </a:r>
          </a:p>
          <a:p>
            <a:pPr marL="1143000" indent="-1143000">
              <a:buAutoNum type="arabicPeriod"/>
            </a:pPr>
            <a:r>
              <a:rPr lang="en-US" sz="7200" dirty="0" smtClean="0"/>
              <a:t>UX and UI Research</a:t>
            </a:r>
          </a:p>
          <a:p>
            <a:pPr marL="1143000" indent="-1143000">
              <a:buAutoNum type="arabicPeriod"/>
            </a:pPr>
            <a:r>
              <a:rPr lang="en-US" sz="7200" dirty="0" smtClean="0"/>
              <a:t>Forcing function</a:t>
            </a:r>
            <a:br>
              <a:rPr lang="en-US" sz="7200" dirty="0" smtClean="0"/>
            </a:br>
            <a:r>
              <a:rPr lang="en-US" sz="7200" dirty="0" smtClean="0"/>
              <a:t>(data separation)</a:t>
            </a:r>
          </a:p>
          <a:p>
            <a:pPr marL="1143000" indent="-1143000">
              <a:buAutoNum type="arabicPeriod"/>
            </a:pP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40848259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4375859" y="276026"/>
            <a:ext cx="2659224" cy="2024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8800" y="1659001"/>
            <a:ext cx="2861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Requests native built file</a:t>
            </a:r>
          </a:p>
        </p:txBody>
      </p:sp>
      <p:sp>
        <p:nvSpPr>
          <p:cNvPr id="5" name="Rectangle 4"/>
          <p:cNvSpPr/>
          <p:nvPr/>
        </p:nvSpPr>
        <p:spPr>
          <a:xfrm>
            <a:off x="668693" y="355192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</a:t>
            </a:r>
          </a:p>
          <a:p>
            <a:pPr algn="ctr"/>
            <a:r>
              <a:rPr lang="en-US" dirty="0" smtClean="0"/>
              <a:t>(as client)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917371" y="897003"/>
            <a:ext cx="1943878" cy="34396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44910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/>
          <p:cNvSpPr/>
          <p:nvPr/>
        </p:nvSpPr>
        <p:spPr>
          <a:xfrm>
            <a:off x="5792303" y="4357394"/>
            <a:ext cx="2547257" cy="202474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12209" y="6120881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Polls for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02756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861750" y="1474572"/>
            <a:ext cx="459503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What’s newer?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029455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80514" y="643812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Node.js scripts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557796" y="1838131"/>
            <a:ext cx="391886" cy="59715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90366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336279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32" y="559838"/>
            <a:ext cx="8058734" cy="8249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32" y="1547521"/>
            <a:ext cx="8058734" cy="433055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82743" y="1978090"/>
            <a:ext cx="27350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Shared code between</a:t>
            </a:r>
            <a:br>
              <a:rPr lang="en-US" dirty="0" smtClean="0"/>
            </a:br>
            <a:r>
              <a:rPr lang="en-US" dirty="0" smtClean="0"/>
              <a:t>node.js and browser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44592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80514" y="643812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Node.js scripts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557796" y="1838131"/>
            <a:ext cx="391886" cy="59715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673289" y="3828659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JsonRPC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9331" y="4223655"/>
            <a:ext cx="4419600" cy="40432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19332" y="4353994"/>
            <a:ext cx="4419599" cy="44412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80124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80514" y="643812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Node.js scripts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557796" y="1838131"/>
            <a:ext cx="391886" cy="59715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673289" y="3828659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JsonRPC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9331" y="4223655"/>
            <a:ext cx="4419600" cy="40432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19332" y="4353994"/>
            <a:ext cx="4419599" cy="44412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70653" y="5382666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</a:t>
            </a:r>
            <a:r>
              <a:rPr lang="en-US" dirty="0" smtClean="0"/>
              <a:t> server)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19332" y="5417974"/>
            <a:ext cx="4419599" cy="65037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583299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80514" y="643812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Node.js scripts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557796" y="1838131"/>
            <a:ext cx="391886" cy="59715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673289" y="3828659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JsonRPC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9331" y="4223655"/>
            <a:ext cx="4419600" cy="40432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19332" y="4353994"/>
            <a:ext cx="4419599" cy="44412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70653" y="5382666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</a:t>
            </a:r>
            <a:r>
              <a:rPr lang="en-US" dirty="0" smtClean="0"/>
              <a:t> server)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19332" y="5417974"/>
            <a:ext cx="4419599" cy="65037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45633" y="1873439"/>
            <a:ext cx="3923522" cy="350922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05441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i1.wp.com/www.itshouldjustworktm.com/wp-content/uploads/2012/04/LunaServer.png?resize=660%2C37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00" y="464682"/>
            <a:ext cx="10527006" cy="591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80514" y="643812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Node.js scripts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>
            <a:off x="7557796" y="1838131"/>
            <a:ext cx="391886" cy="59715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1673289" y="3828659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JsonRPC</a:t>
            </a:r>
            <a:r>
              <a:rPr lang="en-US" dirty="0" smtClean="0"/>
              <a:t>)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819331" y="4223655"/>
            <a:ext cx="4419600" cy="404329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819332" y="4353994"/>
            <a:ext cx="4419599" cy="44412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570653" y="5382666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</a:t>
            </a:r>
          </a:p>
          <a:p>
            <a:pPr algn="ctr"/>
            <a:r>
              <a:rPr lang="en-US" dirty="0" smtClean="0"/>
              <a:t>(</a:t>
            </a:r>
            <a:r>
              <a:rPr lang="en-US" dirty="0" err="1" smtClean="0"/>
              <a:t>RESTful</a:t>
            </a:r>
            <a:r>
              <a:rPr lang="en-US" dirty="0" smtClean="0"/>
              <a:t> server)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3819332" y="5417974"/>
            <a:ext cx="4419599" cy="65037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545633" y="1873439"/>
            <a:ext cx="3923522" cy="3509227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668693" y="355192"/>
            <a:ext cx="2248678" cy="1194319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Game </a:t>
            </a:r>
          </a:p>
          <a:p>
            <a:pPr algn="ctr"/>
            <a:r>
              <a:rPr lang="en-US" dirty="0" smtClean="0"/>
              <a:t>(as client)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917371" y="897003"/>
            <a:ext cx="1943878" cy="343968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2674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69707" y="1482810"/>
            <a:ext cx="54616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200" dirty="0" smtClean="0"/>
              <a:t>…but mostly a bet on the future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4210530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101" y="1642523"/>
            <a:ext cx="12218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FAQ#1</a:t>
            </a:r>
          </a:p>
          <a:p>
            <a:r>
              <a:rPr lang="en-US" sz="7200" dirty="0" smtClean="0"/>
              <a:t>File-backed vs DB assets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07978657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101" y="1642523"/>
            <a:ext cx="122181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FAQ#2</a:t>
            </a:r>
          </a:p>
          <a:p>
            <a:r>
              <a:rPr lang="en-US" sz="7200" dirty="0" err="1" smtClean="0"/>
              <a:t>WebSockets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62302485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101" y="1642523"/>
            <a:ext cx="12218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UI (</a:t>
            </a:r>
            <a:r>
              <a:rPr lang="en-US" sz="7200" dirty="0" err="1" smtClean="0"/>
              <a:t>javascript</a:t>
            </a:r>
            <a:r>
              <a:rPr lang="en-US" sz="7200" dirty="0" smtClean="0"/>
              <a:t>) guidelines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42543569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8101" y="1642523"/>
            <a:ext cx="12218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/>
              <a:t>UI (</a:t>
            </a:r>
            <a:r>
              <a:rPr lang="en-US" sz="7200" dirty="0" err="1" smtClean="0"/>
              <a:t>javascript</a:t>
            </a:r>
            <a:r>
              <a:rPr lang="en-US" sz="7200" dirty="0" smtClean="0"/>
              <a:t>) guidelines</a:t>
            </a:r>
            <a:endParaRPr lang="en-US" sz="7200" dirty="0"/>
          </a:p>
        </p:txBody>
      </p:sp>
      <p:sp>
        <p:nvSpPr>
          <p:cNvPr id="3" name="TextBox 2"/>
          <p:cNvSpPr txBox="1"/>
          <p:nvPr/>
        </p:nvSpPr>
        <p:spPr>
          <a:xfrm>
            <a:off x="7228114" y="2920481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Custom controls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524661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3321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 (specific)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904652" y="429208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Custom controls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065408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3321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 (specific)</a:t>
            </a:r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898847" y="404326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ddl.js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239347" y="945502"/>
            <a:ext cx="1259632" cy="92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125755" y="1259633"/>
            <a:ext cx="486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rules specific to data (constraints)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904652" y="429208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Custom controls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7457105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3321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 (specific)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80383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(Source)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898847" y="404326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ddl.js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2239347" y="945502"/>
            <a:ext cx="1259632" cy="92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125755" y="1259633"/>
            <a:ext cx="486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rules specific to data (constraints)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904652" y="429208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Custom controls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27281650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3321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 (specific)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80383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(Source)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37445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(Widget)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98847" y="404326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ddl.js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2239347" y="945502"/>
            <a:ext cx="1259632" cy="92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125755" y="1259633"/>
            <a:ext cx="486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rules specific to data (constraints)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904652" y="429208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Custom controls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6182805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3321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 (specific)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80383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(Source)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37445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(Widget)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23320" y="2541037"/>
            <a:ext cx="7265440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Control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23319" y="3206621"/>
            <a:ext cx="9868681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Control Group (Manager)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8847" y="404326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ddl.js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239347" y="945502"/>
            <a:ext cx="1259632" cy="92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25755" y="1259633"/>
            <a:ext cx="486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rules specific to data (constraints)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04652" y="429208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Custom controls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665950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323321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 (specific)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4780383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(Source)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7237445" y="1875453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Control (Widget)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323320" y="2541037"/>
            <a:ext cx="7265440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Control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323319" y="3206621"/>
            <a:ext cx="9868681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Custom Control Group (Manager)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898847" y="404326"/>
            <a:ext cx="2351315" cy="54117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ddl.js</a:t>
            </a:r>
            <a:endParaRPr lang="en-US" dirty="0"/>
          </a:p>
        </p:txBody>
      </p:sp>
      <p:cxnSp>
        <p:nvCxnSpPr>
          <p:cNvPr id="12" name="Straight Arrow Connector 11"/>
          <p:cNvCxnSpPr/>
          <p:nvPr/>
        </p:nvCxnSpPr>
        <p:spPr>
          <a:xfrm flipH="1" flipV="1">
            <a:off x="2239347" y="945502"/>
            <a:ext cx="1259632" cy="929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125755" y="1259633"/>
            <a:ext cx="48686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 rules specific to data (constraints)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04652" y="429208"/>
            <a:ext cx="49638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Custom controls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634296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653</TotalTime>
  <Words>1277</Words>
  <Application>Microsoft Office PowerPoint</Application>
  <PresentationFormat>Widescreen</PresentationFormat>
  <Paragraphs>343</Paragraphs>
  <Slides>114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114</vt:i4>
      </vt:variant>
    </vt:vector>
  </HeadingPairs>
  <TitlesOfParts>
    <vt:vector size="119" baseType="lpstr">
      <vt:lpstr>Arial</vt:lpstr>
      <vt:lpstr>Calibri</vt:lpstr>
      <vt:lpstr>Century Gothic</vt:lpstr>
      <vt:lpstr>Wingdings 3</vt:lpstr>
      <vt:lpstr>Ion</vt:lpstr>
      <vt:lpstr>Making (console) games in the browser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cinematic2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performance editor</vt:lpstr>
      <vt:lpstr>performance editor</vt:lpstr>
      <vt:lpstr>performance editor</vt:lpstr>
      <vt:lpstr>performance editor</vt:lpstr>
      <vt:lpstr>performance editor</vt:lpstr>
      <vt:lpstr>performance editor</vt:lpstr>
      <vt:lpstr>performance editor</vt:lpstr>
      <vt:lpstr>performance editor</vt:lpstr>
      <vt:lpstr>performance editor</vt:lpstr>
      <vt:lpstr>PowerPoint Presentation</vt:lpstr>
      <vt:lpstr>What libs do we use? </vt:lpstr>
      <vt:lpstr>What libs do we use? </vt:lpstr>
      <vt:lpstr>What libs do we use? </vt:lpstr>
      <vt:lpstr>What libs do we use? </vt:lpstr>
      <vt:lpstr>What libs do we use? </vt:lpstr>
      <vt:lpstr>What libs do we use? </vt:lpstr>
      <vt:lpstr>PowerPoint Presentation</vt:lpstr>
      <vt:lpstr>PowerPoint Presentation</vt:lpstr>
      <vt:lpstr>PowerPoint Presentation</vt:lpstr>
      <vt:lpstr>LunaServer</vt:lpstr>
      <vt:lpstr>LunaServer</vt:lpstr>
      <vt:lpstr>LunaServer</vt:lpstr>
      <vt:lpstr>LunaServer</vt:lpstr>
      <vt:lpstr>LunaServer</vt:lpstr>
      <vt:lpstr>LunaServer</vt:lpstr>
      <vt:lpstr>LunaServer</vt:lpstr>
      <vt:lpstr>LunaServer</vt:lpstr>
      <vt:lpstr>LunaServer</vt:lpstr>
      <vt:lpstr>PowerPoint Presentation</vt:lpstr>
      <vt:lpstr>LunaServer (JSON)</vt:lpstr>
      <vt:lpstr>LunaServer (JSON)</vt:lpstr>
      <vt:lpstr>LunaServer (JSON)</vt:lpstr>
      <vt:lpstr>DDLC</vt:lpstr>
      <vt:lpstr>DDLC</vt:lpstr>
      <vt:lpstr>DDLC</vt:lpstr>
      <vt:lpstr>DDLC</vt:lpstr>
      <vt:lpstr>PowerPoint Presentation</vt:lpstr>
      <vt:lpstr>Delta JSON</vt:lpstr>
      <vt:lpstr>Delta JSON</vt:lpstr>
      <vt:lpstr>Delta JSON</vt:lpstr>
      <vt:lpstr>Delta JSON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Editing DOM</vt:lpstr>
      <vt:lpstr>Editing DOM</vt:lpstr>
      <vt:lpstr>Editing DOM</vt:lpstr>
      <vt:lpstr>Editing DOM</vt:lpstr>
      <vt:lpstr>Editing DOM</vt:lpstr>
      <vt:lpstr>Editing DOM</vt:lpstr>
      <vt:lpstr>Editing DOM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Making (console) games in the browser</dc:title>
  <dc:creator>Mike Acton</dc:creator>
  <cp:lastModifiedBy>Mike Acton</cp:lastModifiedBy>
  <cp:revision>26</cp:revision>
  <dcterms:created xsi:type="dcterms:W3CDTF">2014-05-22T06:17:01Z</dcterms:created>
  <dcterms:modified xsi:type="dcterms:W3CDTF">2014-05-23T23:20:19Z</dcterms:modified>
</cp:coreProperties>
</file>